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4" r:id="rId4"/>
  </p:sldMasterIdLst>
  <p:notesMasterIdLst>
    <p:notesMasterId r:id="rId19"/>
  </p:notesMasterIdLst>
  <p:handoutMasterIdLst>
    <p:handoutMasterId r:id="rId20"/>
  </p:handoutMasterIdLst>
  <p:sldIdLst>
    <p:sldId id="256" r:id="rId5"/>
    <p:sldId id="263" r:id="rId6"/>
    <p:sldId id="261" r:id="rId7"/>
    <p:sldId id="264" r:id="rId8"/>
    <p:sldId id="271" r:id="rId9"/>
    <p:sldId id="272" r:id="rId10"/>
    <p:sldId id="273" r:id="rId11"/>
    <p:sldId id="274" r:id="rId12"/>
    <p:sldId id="275" r:id="rId13"/>
    <p:sldId id="276" r:id="rId14"/>
    <p:sldId id="277" r:id="rId15"/>
    <p:sldId id="278" r:id="rId16"/>
    <p:sldId id="279"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263"/>
            <p14:sldId id="261"/>
            <p14:sldId id="264"/>
            <p14:sldId id="271"/>
            <p14:sldId id="272"/>
            <p14:sldId id="273"/>
            <p14:sldId id="274"/>
            <p14:sldId id="275"/>
            <p14:sldId id="276"/>
            <p14:sldId id="277"/>
            <p14:sldId id="278"/>
            <p14:sldId id="279"/>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0" y="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2D5E4-D091-1648-AB3C-66E937998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35A5E2-3946-7F49-8E24-41CCADC252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EE0A1C-8DC0-9941-9AED-901DE5CC5DF6}" type="datetimeFigureOut">
              <a:rPr lang="en-US" smtClean="0"/>
              <a:t>1/11/2023</a:t>
            </a:fld>
            <a:endParaRPr lang="en-US"/>
          </a:p>
        </p:txBody>
      </p:sp>
      <p:sp>
        <p:nvSpPr>
          <p:cNvPr id="4" name="Footer Placeholder 3">
            <a:extLst>
              <a:ext uri="{FF2B5EF4-FFF2-40B4-BE49-F238E27FC236}">
                <a16:creationId xmlns:a16="http://schemas.microsoft.com/office/drawing/2014/main" id="{8421AD70-A175-2446-9627-4F1A158D32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490887-AD73-B841-9075-10821300A9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94828-B1F3-B348-8B79-C58623A780B1}" type="slidenum">
              <a:rPr lang="en-US" smtClean="0"/>
              <a:t>‹#›</a:t>
            </a:fld>
            <a:endParaRPr lang="en-US"/>
          </a:p>
        </p:txBody>
      </p:sp>
    </p:spTree>
    <p:extLst>
      <p:ext uri="{BB962C8B-B14F-4D97-AF65-F5344CB8AC3E}">
        <p14:creationId xmlns:p14="http://schemas.microsoft.com/office/powerpoint/2010/main" val="20115254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userDrawn="1"/>
        </p:nvPicPr>
        <p:blipFill>
          <a:blip r:embed="rId2"/>
          <a:srcRect/>
          <a:stretch/>
        </p:blipFill>
        <p:spPr>
          <a:xfrm>
            <a:off x="6350" y="0"/>
            <a:ext cx="12179300" cy="6858000"/>
          </a:xfrm>
          <a:prstGeom prst="rect">
            <a:avLst/>
          </a:prstGeom>
        </p:spPr>
      </p:pic>
      <p:pic>
        <p:nvPicPr>
          <p:cNvPr id="3" name="Picture 2">
            <a:extLst>
              <a:ext uri="{FF2B5EF4-FFF2-40B4-BE49-F238E27FC236}">
                <a16:creationId xmlns:a16="http://schemas.microsoft.com/office/drawing/2014/main" id="{7835C379-45A9-F54E-A1FF-FBFA79F95ABB}"/>
              </a:ext>
            </a:extLst>
          </p:cNvPr>
          <p:cNvPicPr>
            <a:picLocks noChangeAspect="1"/>
          </p:cNvPicPr>
          <p:nvPr userDrawn="1"/>
        </p:nvPicPr>
        <p:blipFill>
          <a:blip r:embed="rId3"/>
          <a:srcRect/>
          <a:stretch/>
        </p:blipFill>
        <p:spPr>
          <a:xfrm>
            <a:off x="7689207" y="1458017"/>
            <a:ext cx="3441337" cy="20749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435D90D-D583-6642-A7AC-F110B079B5AC}"/>
              </a:ext>
            </a:extLst>
          </p:cNvPr>
          <p:cNvPicPr>
            <a:picLocks noChangeAspect="1"/>
          </p:cNvPicPr>
          <p:nvPr userDrawn="1"/>
        </p:nvPicPr>
        <p:blipFill>
          <a:blip r:embed="rId4"/>
          <a:stretch>
            <a:fillRect/>
          </a:stretch>
        </p:blipFill>
        <p:spPr>
          <a:xfrm>
            <a:off x="10035312" y="5619932"/>
            <a:ext cx="1902296" cy="949234"/>
          </a:xfrm>
          <a:prstGeom prst="rect">
            <a:avLst/>
          </a:prstGeom>
        </p:spPr>
      </p:pic>
      <p:pic>
        <p:nvPicPr>
          <p:cNvPr id="5" name="Picture 4">
            <a:extLst>
              <a:ext uri="{FF2B5EF4-FFF2-40B4-BE49-F238E27FC236}">
                <a16:creationId xmlns:a16="http://schemas.microsoft.com/office/drawing/2014/main" id="{73699294-C444-724F-A016-992B7A006BF2}"/>
              </a:ext>
            </a:extLst>
          </p:cNvPr>
          <p:cNvPicPr>
            <a:picLocks noChangeAspect="1"/>
          </p:cNvPicPr>
          <p:nvPr userDrawn="1"/>
        </p:nvPicPr>
        <p:blipFill>
          <a:blip r:embed="rId5"/>
          <a:srcRect/>
          <a:stretch/>
        </p:blipFill>
        <p:spPr>
          <a:xfrm>
            <a:off x="6350" y="3572"/>
            <a:ext cx="12179299" cy="6850856"/>
          </a:xfrm>
          <a:prstGeom prst="rect">
            <a:avLst/>
          </a:prstGeom>
        </p:spPr>
      </p:pic>
      <p:pic>
        <p:nvPicPr>
          <p:cNvPr id="10" name="Picture 9">
            <a:extLst>
              <a:ext uri="{FF2B5EF4-FFF2-40B4-BE49-F238E27FC236}">
                <a16:creationId xmlns:a16="http://schemas.microsoft.com/office/drawing/2014/main" id="{926452CD-1512-B3B5-0A72-45C45F2FBFB9}"/>
              </a:ext>
            </a:extLst>
          </p:cNvPr>
          <p:cNvPicPr>
            <a:picLocks noChangeAspect="1"/>
          </p:cNvPicPr>
          <p:nvPr userDrawn="1"/>
        </p:nvPicPr>
        <p:blipFill>
          <a:blip r:embed="rId3"/>
          <a:srcRect/>
          <a:stretch/>
        </p:blipFill>
        <p:spPr>
          <a:xfrm>
            <a:off x="2401127" y="1163100"/>
            <a:ext cx="3930468" cy="236984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6124734F-A564-09A5-BF43-DC6947370703}"/>
              </a:ext>
            </a:extLst>
          </p:cNvPr>
          <p:cNvPicPr>
            <a:picLocks noChangeAspect="1"/>
          </p:cNvPicPr>
          <p:nvPr userDrawn="1"/>
        </p:nvPicPr>
        <p:blipFill>
          <a:blip r:embed="rId4"/>
          <a:stretch>
            <a:fillRect/>
          </a:stretch>
        </p:blipFill>
        <p:spPr>
          <a:xfrm>
            <a:off x="1083797" y="5001419"/>
            <a:ext cx="2190668" cy="1093130"/>
          </a:xfrm>
          <a:prstGeom prst="rect">
            <a:avLst/>
          </a:prstGeom>
        </p:spPr>
      </p:pic>
    </p:spTree>
    <p:extLst>
      <p:ext uri="{BB962C8B-B14F-4D97-AF65-F5344CB8AC3E}">
        <p14:creationId xmlns:p14="http://schemas.microsoft.com/office/powerpoint/2010/main" val="187007082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9" name="Picture 8" descr="A picture containing drawing&#10;&#10;Description automatically generated">
            <a:extLst>
              <a:ext uri="{FF2B5EF4-FFF2-40B4-BE49-F238E27FC236}">
                <a16:creationId xmlns:a16="http://schemas.microsoft.com/office/drawing/2014/main" id="{38F726A1-99BF-304F-924A-254214E3A78E}"/>
              </a:ext>
            </a:extLst>
          </p:cNvPr>
          <p:cNvPicPr>
            <a:picLocks noChangeAspect="1"/>
          </p:cNvPicPr>
          <p:nvPr userDrawn="1"/>
        </p:nvPicPr>
        <p:blipFill>
          <a:blip r:embed="rId3"/>
          <a:stretch>
            <a:fillRect/>
          </a:stretch>
        </p:blipFill>
        <p:spPr>
          <a:xfrm>
            <a:off x="10854171" y="6032838"/>
            <a:ext cx="1109765" cy="553766"/>
          </a:xfrm>
          <a:prstGeom prst="rect">
            <a:avLst/>
          </a:prstGeom>
        </p:spPr>
      </p:pic>
    </p:spTree>
    <p:extLst>
      <p:ext uri="{BB962C8B-B14F-4D97-AF65-F5344CB8AC3E}">
        <p14:creationId xmlns:p14="http://schemas.microsoft.com/office/powerpoint/2010/main" val="3708040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Pr>
        <a:gradFill flip="none" rotWithShape="1">
          <a:gsLst>
            <a:gs pos="100000">
              <a:schemeClr val="bg2">
                <a:lumMod val="75000"/>
              </a:schemeClr>
            </a:gs>
            <a:gs pos="46000">
              <a:schemeClr val="bg2"/>
            </a:gs>
            <a:gs pos="15000">
              <a:srgbClr val="BD8561"/>
            </a:gs>
            <a:gs pos="0">
              <a:schemeClr val="accent2"/>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a:alphaModFix amt="30000"/>
          </a:blip>
          <a:srcRect/>
          <a:stretch/>
        </p:blipFill>
        <p:spPr>
          <a:xfrm>
            <a:off x="0" y="0"/>
            <a:ext cx="12192000" cy="6858000"/>
          </a:xfrm>
          <a:prstGeom prst="rect">
            <a:avLst/>
          </a:prstGeom>
        </p:spPr>
      </p:pic>
      <p:sp>
        <p:nvSpPr>
          <p:cNvPr id="2" name="Title 1"/>
          <p:cNvSpPr>
            <a:spLocks noGrp="1"/>
          </p:cNvSpPr>
          <p:nvPr>
            <p:ph type="title" hasCustomPrompt="1"/>
          </p:nvPr>
        </p:nvSpPr>
        <p:spPr>
          <a:xfrm>
            <a:off x="5620158" y="988219"/>
            <a:ext cx="5244487" cy="2852737"/>
          </a:xfrm>
          <a:prstGeom prst="rect">
            <a:avLst/>
          </a:prstGeom>
        </p:spPr>
        <p:txBody>
          <a:bodyPr anchor="b">
            <a:normAutofit/>
          </a:bodyPr>
          <a:lstStyle>
            <a:lvl1pPr>
              <a:defRPr sz="4000" b="1" i="0" baseline="0">
                <a:latin typeface="Times" pitchFamily="2" charset="0"/>
              </a:defRPr>
            </a:lvl1pPr>
          </a:lstStyle>
          <a:p>
            <a:r>
              <a:rPr lang="en-US"/>
              <a:t>Insert Section Header</a:t>
            </a:r>
          </a:p>
        </p:txBody>
      </p:sp>
      <p:sp>
        <p:nvSpPr>
          <p:cNvPr id="3" name="Text Placeholder 2"/>
          <p:cNvSpPr>
            <a:spLocks noGrp="1"/>
          </p:cNvSpPr>
          <p:nvPr>
            <p:ph type="body" idx="1" hasCustomPrompt="1"/>
          </p:nvPr>
        </p:nvSpPr>
        <p:spPr>
          <a:xfrm>
            <a:off x="5620158" y="3867944"/>
            <a:ext cx="5244487" cy="1500187"/>
          </a:xfrm>
          <a:prstGeom prst="rect">
            <a:avLst/>
          </a:prstGeo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Section </a:t>
            </a:r>
            <a:r>
              <a:rPr lang="en-US" err="1"/>
              <a:t>Subheader</a:t>
            </a:r>
            <a:endParaRPr lang="en-US"/>
          </a:p>
        </p:txBody>
      </p:sp>
      <p:pic>
        <p:nvPicPr>
          <p:cNvPr id="7" name="Picture 6" descr="A picture containing drawing&#10;&#10;Description automatically generated">
            <a:extLst>
              <a:ext uri="{FF2B5EF4-FFF2-40B4-BE49-F238E27FC236}">
                <a16:creationId xmlns:a16="http://schemas.microsoft.com/office/drawing/2014/main" id="{0AD4812B-DE0F-1F49-90AB-2EED4879AAFA}"/>
              </a:ext>
            </a:extLst>
          </p:cNvPr>
          <p:cNvPicPr>
            <a:picLocks noChangeAspect="1"/>
          </p:cNvPicPr>
          <p:nvPr/>
        </p:nvPicPr>
        <p:blipFill>
          <a:blip r:embed="rId3"/>
          <a:stretch>
            <a:fillRect/>
          </a:stretch>
        </p:blipFill>
        <p:spPr>
          <a:xfrm>
            <a:off x="10103044" y="5721530"/>
            <a:ext cx="1902296" cy="94923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FE3F697-8984-A94D-91A5-CFE9B6FB64F1}"/>
              </a:ext>
            </a:extLst>
          </p:cNvPr>
          <p:cNvPicPr>
            <a:picLocks noChangeAspect="1"/>
          </p:cNvPicPr>
          <p:nvPr userDrawn="1"/>
        </p:nvPicPr>
        <p:blipFill>
          <a:blip r:embed="rId3"/>
          <a:stretch>
            <a:fillRect/>
          </a:stretch>
        </p:blipFill>
        <p:spPr>
          <a:xfrm>
            <a:off x="10103044" y="5721530"/>
            <a:ext cx="1902296" cy="949234"/>
          </a:xfrm>
          <a:prstGeom prst="rect">
            <a:avLst/>
          </a:prstGeom>
        </p:spPr>
      </p:pic>
    </p:spTree>
    <p:extLst>
      <p:ext uri="{BB962C8B-B14F-4D97-AF65-F5344CB8AC3E}">
        <p14:creationId xmlns:p14="http://schemas.microsoft.com/office/powerpoint/2010/main" val="154429917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10" name="Picture 9" descr="A picture containing drawing&#10;&#10;Description automatically generated">
            <a:extLst>
              <a:ext uri="{FF2B5EF4-FFF2-40B4-BE49-F238E27FC236}">
                <a16:creationId xmlns:a16="http://schemas.microsoft.com/office/drawing/2014/main" id="{78A20402-66A7-C841-9494-E2E8E745FF3E}"/>
              </a:ext>
            </a:extLst>
          </p:cNvPr>
          <p:cNvPicPr>
            <a:picLocks noChangeAspect="1"/>
          </p:cNvPicPr>
          <p:nvPr userDrawn="1"/>
        </p:nvPicPr>
        <p:blipFill>
          <a:blip r:embed="rId3"/>
          <a:stretch>
            <a:fillRect/>
          </a:stretch>
        </p:blipFill>
        <p:spPr>
          <a:xfrm>
            <a:off x="10854171" y="6032838"/>
            <a:ext cx="1109765" cy="553766"/>
          </a:xfrm>
          <a:prstGeom prst="rect">
            <a:avLst/>
          </a:prstGeom>
        </p:spPr>
      </p:pic>
    </p:spTree>
    <p:extLst>
      <p:ext uri="{BB962C8B-B14F-4D97-AF65-F5344CB8AC3E}">
        <p14:creationId xmlns:p14="http://schemas.microsoft.com/office/powerpoint/2010/main" val="269793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41663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6928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Last Slide_EN">
    <p:bg>
      <p:bgPr>
        <a:gradFill flip="none" rotWithShape="1">
          <a:gsLst>
            <a:gs pos="100000">
              <a:schemeClr val="bg2">
                <a:lumMod val="75000"/>
              </a:schemeClr>
            </a:gs>
            <a:gs pos="46000">
              <a:schemeClr val="bg2"/>
            </a:gs>
            <a:gs pos="14000">
              <a:srgbClr val="B48057"/>
            </a:gs>
            <a:gs pos="0">
              <a:schemeClr val="accent2"/>
            </a:gs>
          </a:gsLst>
          <a:lin ang="2700000" scaled="0"/>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alphaModFix amt="30000"/>
          </a:blip>
          <a:srcRect/>
          <a:stretch/>
        </p:blipFill>
        <p:spPr>
          <a:xfrm>
            <a:off x="-1"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5" name="Picture 4" descr="A picture containing drawing&#10;&#10;Description automatically generated">
            <a:extLst>
              <a:ext uri="{FF2B5EF4-FFF2-40B4-BE49-F238E27FC236}">
                <a16:creationId xmlns:a16="http://schemas.microsoft.com/office/drawing/2014/main" id="{7F60FE3D-8E91-1249-BA92-11D1440D5B53}"/>
              </a:ext>
            </a:extLst>
          </p:cNvPr>
          <p:cNvPicPr>
            <a:picLocks noChangeAspect="1"/>
          </p:cNvPicPr>
          <p:nvPr userDrawn="1"/>
        </p:nvPicPr>
        <p:blipFill>
          <a:blip r:embed="rId3"/>
          <a:stretch>
            <a:fillRect/>
          </a:stretch>
        </p:blipFill>
        <p:spPr>
          <a:xfrm>
            <a:off x="4843484" y="4332199"/>
            <a:ext cx="2505031" cy="1249995"/>
          </a:xfrm>
          <a:prstGeom prst="rect">
            <a:avLst/>
          </a:prstGeom>
        </p:spPr>
      </p:pic>
    </p:spTree>
    <p:extLst>
      <p:ext uri="{BB962C8B-B14F-4D97-AF65-F5344CB8AC3E}">
        <p14:creationId xmlns:p14="http://schemas.microsoft.com/office/powerpoint/2010/main" val="81157414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385597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006140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5864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29" r:id="rId8"/>
    <p:sldLayoutId id="2147484033"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rsricebowl.org/dioces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crsricebowl.org/dioceses#revenu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ricebowl.crs.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crsricebowl.org/" TargetMode="External"/><Relationship Id="rId2" Type="http://schemas.openxmlformats.org/officeDocument/2006/relationships/hyperlink" Target="https://www.crsricebowl.org/dioces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rsricebowl.org/dioces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rsricebowl.org/dioceses" TargetMode="External"/><Relationship Id="rId2" Type="http://schemas.openxmlformats.org/officeDocument/2006/relationships/hyperlink" Target="https://crsmaterials.crs.org/us-materials/crs-rice-bow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rsricebowl.org/dioceses" TargetMode="External"/><Relationship Id="rId2" Type="http://schemas.openxmlformats.org/officeDocument/2006/relationships/hyperlink" Target="https://www.crsricebowl.org/parish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rsricebowl.org/familie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rsricebowl.org/es/semana-santa" TargetMode="External"/><Relationship Id="rId2" Type="http://schemas.openxmlformats.org/officeDocument/2006/relationships/hyperlink" Target="https://www.crsricebowl.org/holy-wee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a:t>CRS will mail a “Turn in your CRS Rice Bowls” packet to parishes and schools that ordered materials. This includes information on how to collect contributions and return them to their diocesan office. This can also be found on the CRS Rice Bowl parish or Grades 1-8 website. </a:t>
            </a:r>
            <a:r>
              <a:rPr lang="en-US" i="1"/>
              <a:t>Ensure parishes and schools receive this packet and know where they should send their donations. </a:t>
            </a:r>
            <a:endParaRPr lang="en-US"/>
          </a:p>
          <a:p>
            <a:pPr marL="0" indent="0">
              <a:buNone/>
            </a:pPr>
            <a:endParaRPr lang="en-US" b="1"/>
          </a:p>
          <a:p>
            <a:r>
              <a:rPr lang="en-US"/>
              <a:t>Ask your bishop to adapt and send the Bishop’s Thank You Letter. </a:t>
            </a:r>
          </a:p>
          <a:p>
            <a:r>
              <a:rPr lang="en-US"/>
              <a:t>Post a diocesan Thank You Ad on your diocesan website or paper. </a:t>
            </a:r>
            <a:br>
              <a:rPr lang="en-US"/>
            </a:br>
            <a:r>
              <a:rPr lang="en-US"/>
              <a:t>The ad can be found at </a:t>
            </a:r>
            <a:r>
              <a:rPr lang="en-US" b="1">
                <a:hlinkClick r:id="rId2"/>
              </a:rPr>
              <a:t>crsricebowl.org/dioceses</a:t>
            </a:r>
            <a:r>
              <a:rPr lang="en-US"/>
              <a:t>.</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April 2023</a:t>
            </a:r>
          </a:p>
        </p:txBody>
      </p:sp>
    </p:spTree>
    <p:extLst>
      <p:ext uri="{BB962C8B-B14F-4D97-AF65-F5344CB8AC3E}">
        <p14:creationId xmlns:p14="http://schemas.microsoft.com/office/powerpoint/2010/main" val="646919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Review revenue reporting and remittance instructions. </a:t>
            </a:r>
          </a:p>
          <a:p>
            <a:r>
              <a:rPr lang="en-US"/>
              <a:t>CRS will send an email with information on the 2023 Revenue Reporting Form. </a:t>
            </a:r>
            <a:r>
              <a:rPr lang="en-US">
                <a:solidFill>
                  <a:srgbClr val="FF0000"/>
                </a:solidFill>
              </a:rPr>
              <a:t>Information can also be found at </a:t>
            </a:r>
            <a:r>
              <a:rPr lang="en-US" b="1">
                <a:solidFill>
                  <a:srgbClr val="FF0000"/>
                </a:solidFill>
                <a:hlinkClick r:id="rId2">
                  <a:extLst>
                    <a:ext uri="{A12FA001-AC4F-418D-AE19-62706E023703}">
                      <ahyp:hlinkClr xmlns:ahyp="http://schemas.microsoft.com/office/drawing/2018/hyperlinkcolor" val="tx"/>
                    </a:ext>
                  </a:extLst>
                </a:hlinkClick>
              </a:rPr>
              <a:t>crsricebowl.org/revenue</a:t>
            </a:r>
            <a:r>
              <a:rPr lang="en-US">
                <a:solidFill>
                  <a:srgbClr val="FF0000"/>
                </a:solidFill>
              </a:rPr>
              <a:t>.</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May/June 2023</a:t>
            </a:r>
          </a:p>
        </p:txBody>
      </p:sp>
    </p:spTree>
    <p:extLst>
      <p:ext uri="{BB962C8B-B14F-4D97-AF65-F5344CB8AC3E}">
        <p14:creationId xmlns:p14="http://schemas.microsoft.com/office/powerpoint/2010/main" val="384803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dirty="0"/>
              <a:t>Publish your diocese’s total donation amount in your diocesan newspaper. Be sure to highlight where your local 25% is used! </a:t>
            </a:r>
          </a:p>
          <a:p>
            <a:r>
              <a:rPr lang="en-US" dirty="0">
                <a:effectLst/>
              </a:rPr>
              <a:t>By August 31: </a:t>
            </a:r>
          </a:p>
          <a:p>
            <a:pPr lvl="1"/>
            <a:r>
              <a:rPr lang="en-US" dirty="0"/>
              <a:t>S</a:t>
            </a:r>
            <a:r>
              <a:rPr lang="en-US" dirty="0">
                <a:effectLst/>
              </a:rPr>
              <a:t>ubmit the completed Revenue Reporting Form at </a:t>
            </a:r>
            <a:r>
              <a:rPr lang="en-US" b="1" dirty="0">
                <a:effectLst/>
                <a:hlinkClick r:id="rId2"/>
              </a:rPr>
              <a:t>http://ricebowl.crs.org/</a:t>
            </a:r>
            <a:r>
              <a:rPr lang="en-US" b="1" dirty="0">
                <a:effectLst/>
              </a:rPr>
              <a:t>.</a:t>
            </a:r>
          </a:p>
          <a:p>
            <a:pPr lvl="1"/>
            <a:r>
              <a:rPr lang="en-US" dirty="0"/>
              <a:t>Send </a:t>
            </a:r>
            <a:r>
              <a:rPr lang="en-US" dirty="0">
                <a:effectLst/>
              </a:rPr>
              <a:t>75% of your diocese’s donation to: </a:t>
            </a:r>
          </a:p>
          <a:p>
            <a:pPr marL="0" indent="0" algn="ctr">
              <a:buNone/>
            </a:pPr>
            <a:r>
              <a:rPr lang="en-US" sz="2400" b="1" dirty="0">
                <a:effectLst/>
              </a:rPr>
              <a:t>Catholic Relief Services</a:t>
            </a:r>
          </a:p>
          <a:p>
            <a:pPr marL="0" indent="0" algn="ctr">
              <a:buNone/>
            </a:pPr>
            <a:r>
              <a:rPr lang="en-US" sz="2400" b="1">
                <a:effectLst/>
              </a:rPr>
              <a:t>CRS </a:t>
            </a:r>
            <a:r>
              <a:rPr lang="en-US" sz="2400" b="1" dirty="0">
                <a:effectLst/>
              </a:rPr>
              <a:t>Rice Bowl</a:t>
            </a:r>
          </a:p>
          <a:p>
            <a:pPr marL="0" indent="0" algn="ctr">
              <a:buNone/>
            </a:pPr>
            <a:r>
              <a:rPr lang="en-US" sz="2400" b="1" dirty="0">
                <a:effectLst/>
              </a:rPr>
              <a:t> PO Box 5200</a:t>
            </a:r>
          </a:p>
          <a:p>
            <a:pPr marL="0" indent="0" algn="ctr">
              <a:buNone/>
            </a:pPr>
            <a:r>
              <a:rPr lang="en-US" sz="2400" b="1" dirty="0">
                <a:effectLst/>
              </a:rPr>
              <a:t>Harlan, IA 51593-0700</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August 2023</a:t>
            </a:r>
          </a:p>
        </p:txBody>
      </p:sp>
    </p:spTree>
    <p:extLst>
      <p:ext uri="{BB962C8B-B14F-4D97-AF65-F5344CB8AC3E}">
        <p14:creationId xmlns:p14="http://schemas.microsoft.com/office/powerpoint/2010/main" val="343332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b="1" dirty="0"/>
              <a:t>For DD-designated dioceses: </a:t>
            </a:r>
          </a:p>
          <a:p>
            <a:r>
              <a:rPr lang="en-US" dirty="0"/>
              <a:t>Order Updated Spreadsheets are due October 1. </a:t>
            </a:r>
          </a:p>
          <a:p>
            <a:pPr marL="0" indent="0">
              <a:buNone/>
            </a:pPr>
            <a:endParaRPr lang="en-US" dirty="0"/>
          </a:p>
          <a:p>
            <a:pPr marL="0" indent="0">
              <a:buNone/>
            </a:pPr>
            <a:r>
              <a:rPr lang="en-US" b="1" dirty="0"/>
              <a:t>For IND-designated dioceses (dioceses where parishes and schools update their orders directly with CRS): </a:t>
            </a:r>
          </a:p>
          <a:p>
            <a:r>
              <a:rPr lang="en-US" dirty="0"/>
              <a:t>A postcard is mailed to parishes and schools at the end of September, encouraging them to update their order for 2024 CRS Rice Bowl materials. </a:t>
            </a:r>
          </a:p>
          <a:p>
            <a:pPr marL="0" indent="0">
              <a:buNone/>
            </a:pPr>
            <a:endParaRPr lang="en-US" dirty="0"/>
          </a:p>
          <a:p>
            <a:pPr marL="0" indent="0">
              <a:buNone/>
            </a:pPr>
            <a:r>
              <a:rPr lang="en-US" b="1" dirty="0"/>
              <a:t>Not sure if you’re IND or DD? Contact crsricebowl@crs.org.</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September 2023</a:t>
            </a:r>
          </a:p>
        </p:txBody>
      </p:sp>
    </p:spTree>
    <p:extLst>
      <p:ext uri="{BB962C8B-B14F-4D97-AF65-F5344CB8AC3E}">
        <p14:creationId xmlns:p14="http://schemas.microsoft.com/office/powerpoint/2010/main" val="162857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5B37-DB93-1948-B649-E3DD22AC30F8}"/>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79348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p:txBody>
          <a:bodyPr/>
          <a:lstStyle/>
          <a:p>
            <a:r>
              <a:rPr lang="en-US"/>
              <a:t>Planning Timeline	</a:t>
            </a:r>
          </a:p>
        </p:txBody>
      </p:sp>
      <p:sp>
        <p:nvSpPr>
          <p:cNvPr id="3" name="Text Placeholder 2">
            <a:extLst>
              <a:ext uri="{FF2B5EF4-FFF2-40B4-BE49-F238E27FC236}">
                <a16:creationId xmlns:a16="http://schemas.microsoft.com/office/drawing/2014/main" id="{FFF5BAE0-B3D7-1A47-8260-AE7CCF256CC8}"/>
              </a:ext>
            </a:extLst>
          </p:cNvPr>
          <p:cNvSpPr>
            <a:spLocks noGrp="1"/>
          </p:cNvSpPr>
          <p:nvPr>
            <p:ph type="body" idx="1"/>
          </p:nvPr>
        </p:nvSpPr>
        <p:spPr/>
        <p:txBody>
          <a:bodyPr/>
          <a:lstStyle/>
          <a:p>
            <a:r>
              <a:rPr lang="en-US" dirty="0"/>
              <a:t>Important Dates for the 2023 Lenten Season</a:t>
            </a:r>
          </a:p>
          <a:p>
            <a:endParaRPr lang="en-US" dirty="0"/>
          </a:p>
        </p:txBody>
      </p:sp>
    </p:spTree>
    <p:extLst>
      <p:ext uri="{BB962C8B-B14F-4D97-AF65-F5344CB8AC3E}">
        <p14:creationId xmlns:p14="http://schemas.microsoft.com/office/powerpoint/2010/main" val="192078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94B529-C035-A04C-891D-83AA12954C7D}"/>
              </a:ext>
            </a:extLst>
          </p:cNvPr>
          <p:cNvSpPr>
            <a:spLocks noGrp="1"/>
          </p:cNvSpPr>
          <p:nvPr>
            <p:ph sz="half" idx="2"/>
          </p:nvPr>
        </p:nvSpPr>
        <p:spPr>
          <a:xfrm>
            <a:off x="839788" y="1783831"/>
            <a:ext cx="5157787" cy="4435994"/>
          </a:xfrm>
        </p:spPr>
        <p:txBody>
          <a:bodyPr/>
          <a:lstStyle/>
          <a:p>
            <a:r>
              <a:rPr lang="en-US" b="1" dirty="0"/>
              <a:t>Nov. 1, 2022: </a:t>
            </a:r>
            <a:r>
              <a:rPr lang="en-US" b="1" u="sng" dirty="0"/>
              <a:t>Last day </a:t>
            </a:r>
            <a:r>
              <a:rPr lang="en-US" dirty="0"/>
              <a:t>to decrease or cancel orders. </a:t>
            </a:r>
          </a:p>
          <a:p>
            <a:r>
              <a:rPr lang="en-US" b="1" dirty="0"/>
              <a:t>Jan. 13, 2023: </a:t>
            </a:r>
            <a:r>
              <a:rPr lang="en-US" dirty="0"/>
              <a:t>Orders ship. </a:t>
            </a:r>
          </a:p>
          <a:p>
            <a:r>
              <a:rPr lang="en-US" b="1" dirty="0"/>
              <a:t>February 22, 2023: </a:t>
            </a:r>
            <a:br>
              <a:rPr lang="en-US" b="1" dirty="0"/>
            </a:br>
            <a:r>
              <a:rPr lang="en-US" dirty="0"/>
              <a:t>Ash Wednesday. </a:t>
            </a:r>
          </a:p>
          <a:p>
            <a:endParaRPr lang="en-US" dirty="0"/>
          </a:p>
        </p:txBody>
      </p:sp>
      <p:sp>
        <p:nvSpPr>
          <p:cNvPr id="5" name="Content Placeholder 4">
            <a:extLst>
              <a:ext uri="{FF2B5EF4-FFF2-40B4-BE49-F238E27FC236}">
                <a16:creationId xmlns:a16="http://schemas.microsoft.com/office/drawing/2014/main" id="{A8B26B75-2C54-B741-964B-F1541DAAA916}"/>
              </a:ext>
            </a:extLst>
          </p:cNvPr>
          <p:cNvSpPr>
            <a:spLocks noGrp="1"/>
          </p:cNvSpPr>
          <p:nvPr>
            <p:ph sz="quarter" idx="4"/>
          </p:nvPr>
        </p:nvSpPr>
        <p:spPr>
          <a:xfrm>
            <a:off x="6172200" y="1783830"/>
            <a:ext cx="5183188" cy="4435994"/>
          </a:xfrm>
        </p:spPr>
        <p:txBody>
          <a:bodyPr/>
          <a:lstStyle/>
          <a:p>
            <a:r>
              <a:rPr lang="en-US" b="1" dirty="0"/>
              <a:t>March 27, 2023: </a:t>
            </a:r>
            <a:r>
              <a:rPr lang="en-US" dirty="0"/>
              <a:t>Last day orders can be </a:t>
            </a:r>
            <a:r>
              <a:rPr lang="en-US" b="1" u="sng" dirty="0"/>
              <a:t>placed</a:t>
            </a:r>
            <a:r>
              <a:rPr lang="en-US" dirty="0"/>
              <a:t> to arrive by Easter. </a:t>
            </a:r>
          </a:p>
          <a:p>
            <a:r>
              <a:rPr lang="en-US" b="1" dirty="0"/>
              <a:t>April 9, 2023: </a:t>
            </a:r>
            <a:r>
              <a:rPr lang="en-US" dirty="0"/>
              <a:t>Easter Sunday. </a:t>
            </a:r>
          </a:p>
          <a:p>
            <a:r>
              <a:rPr lang="en-US" b="1" dirty="0"/>
              <a:t>Aug. 31, 2023: </a:t>
            </a:r>
            <a:r>
              <a:rPr lang="en-US" dirty="0"/>
              <a:t>Lent 2023 Revenue Reporting Form </a:t>
            </a:r>
            <a:r>
              <a:rPr lang="en-US" b="1" u="sng" dirty="0"/>
              <a:t>and</a:t>
            </a:r>
            <a:r>
              <a:rPr lang="en-US" dirty="0"/>
              <a:t> diocesan remittance </a:t>
            </a:r>
            <a:r>
              <a:rPr lang="en-US" b="1" u="sng" dirty="0"/>
              <a:t>due to CRS. </a:t>
            </a:r>
            <a:endParaRPr lang="en-US" dirty="0"/>
          </a:p>
          <a:p>
            <a:endParaRPr lang="en-US" dirty="0"/>
          </a:p>
        </p:txBody>
      </p:sp>
      <p:sp>
        <p:nvSpPr>
          <p:cNvPr id="6" name="Title 5">
            <a:extLst>
              <a:ext uri="{FF2B5EF4-FFF2-40B4-BE49-F238E27FC236}">
                <a16:creationId xmlns:a16="http://schemas.microsoft.com/office/drawing/2014/main" id="{66AA85D4-0BFA-4642-9A52-827EE87E6FA2}"/>
              </a:ext>
            </a:extLst>
          </p:cNvPr>
          <p:cNvSpPr>
            <a:spLocks noGrp="1"/>
          </p:cNvSpPr>
          <p:nvPr>
            <p:ph type="title"/>
          </p:nvPr>
        </p:nvSpPr>
        <p:spPr/>
        <p:txBody>
          <a:bodyPr/>
          <a:lstStyle/>
          <a:p>
            <a:r>
              <a:rPr lang="en-US"/>
              <a:t>Planning Timeline </a:t>
            </a:r>
          </a:p>
        </p:txBody>
      </p:sp>
    </p:spTree>
    <p:extLst>
      <p:ext uri="{BB962C8B-B14F-4D97-AF65-F5344CB8AC3E}">
        <p14:creationId xmlns:p14="http://schemas.microsoft.com/office/powerpoint/2010/main" val="3522353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dirty="0"/>
              <a:t>CRS will review donations for Rice Bowl 2022 sent directly to CRS with the information on your Revenue Reporting Form. If more than 75% of the total gifts from your diocese have been received by CRS, we will send you a check to add to the 25% retained for local use. </a:t>
            </a:r>
          </a:p>
          <a:p>
            <a:pPr marL="0" indent="0">
              <a:buNone/>
            </a:pPr>
            <a:endParaRPr lang="en-US" dirty="0"/>
          </a:p>
          <a:p>
            <a:r>
              <a:rPr lang="en-US" dirty="0"/>
              <a:t>Review the 25% Guidelines at </a:t>
            </a:r>
            <a:r>
              <a:rPr lang="en-US" b="1" dirty="0">
                <a:hlinkClick r:id="rId2"/>
              </a:rPr>
              <a:t>crsricebowl.org/diocese</a:t>
            </a:r>
            <a:r>
              <a:rPr lang="en-US" b="1" dirty="0"/>
              <a:t>.</a:t>
            </a:r>
          </a:p>
          <a:p>
            <a:r>
              <a:rPr lang="en-US" dirty="0"/>
              <a:t>See what’s new with CRS Rice Bowl by visiting </a:t>
            </a:r>
            <a:r>
              <a:rPr lang="en-US" b="1" dirty="0">
                <a:hlinkClick r:id="rId3"/>
              </a:rPr>
              <a:t>crsricebowl.org</a:t>
            </a:r>
            <a:r>
              <a:rPr lang="en-US" b="1" dirty="0"/>
              <a:t>.</a:t>
            </a:r>
            <a:endParaRPr lang="en-US" dirty="0"/>
          </a:p>
          <a:p>
            <a:endParaRPr lang="en-US" dirty="0"/>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normAutofit/>
          </a:bodyPr>
          <a:lstStyle/>
          <a:p>
            <a:r>
              <a:rPr lang="en-US" dirty="0"/>
              <a:t>November 2022</a:t>
            </a:r>
          </a:p>
        </p:txBody>
      </p:sp>
    </p:spTree>
    <p:extLst>
      <p:ext uri="{BB962C8B-B14F-4D97-AF65-F5344CB8AC3E}">
        <p14:creationId xmlns:p14="http://schemas.microsoft.com/office/powerpoint/2010/main" val="351652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dirty="0"/>
              <a:t>The promotion kit is mailed to diocesan directors in all participating dioceses. </a:t>
            </a:r>
          </a:p>
          <a:p>
            <a:pPr lvl="1"/>
            <a:r>
              <a:rPr lang="en-US" sz="2600" dirty="0"/>
              <a:t>Contains tips for promotion, including samples of materials. You can also find resources online at </a:t>
            </a:r>
            <a:r>
              <a:rPr lang="en-US" sz="2600" b="1" dirty="0">
                <a:hlinkClick r:id="rId2"/>
              </a:rPr>
              <a:t>crsricebowl.org/diocese</a:t>
            </a:r>
            <a:r>
              <a:rPr lang="en-US" sz="2600" b="1" dirty="0"/>
              <a:t>.</a:t>
            </a:r>
            <a:endParaRPr lang="en-US" sz="2600" dirty="0"/>
          </a:p>
          <a:p>
            <a:r>
              <a:rPr lang="en-US" dirty="0"/>
              <a:t>Recruit volunteers to help you contact parishes and schools. Encourage them to participate in CRS Rice Bowl.</a:t>
            </a:r>
          </a:p>
          <a:p>
            <a:r>
              <a:rPr lang="en-US" b="1" dirty="0">
                <a:solidFill>
                  <a:srgbClr val="FF0000"/>
                </a:solidFill>
              </a:rPr>
              <a:t>Nov. 1, 2022: Last chance to </a:t>
            </a:r>
            <a:r>
              <a:rPr lang="en-US" b="1" u="sng" dirty="0">
                <a:solidFill>
                  <a:srgbClr val="FF0000"/>
                </a:solidFill>
              </a:rPr>
              <a:t>cancel/reduce</a:t>
            </a:r>
            <a:r>
              <a:rPr lang="en-US" b="1" dirty="0">
                <a:solidFill>
                  <a:srgbClr val="FF0000"/>
                </a:solidFill>
              </a:rPr>
              <a:t> orders—materials are packed late November! </a:t>
            </a:r>
            <a:r>
              <a:rPr lang="en-US" dirty="0"/>
              <a:t>Materials can always be ordered or increased.</a:t>
            </a:r>
            <a:endParaRPr lang="en-US" b="1" dirty="0"/>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dirty="0"/>
              <a:t>December 2022</a:t>
            </a:r>
          </a:p>
        </p:txBody>
      </p:sp>
    </p:spTree>
    <p:extLst>
      <p:ext uri="{BB962C8B-B14F-4D97-AF65-F5344CB8AC3E}">
        <p14:creationId xmlns:p14="http://schemas.microsoft.com/office/powerpoint/2010/main" val="244687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dirty="0"/>
              <a:t>Ensure all parishes and schools in your diocese have placed their orders for </a:t>
            </a:r>
            <a:r>
              <a:rPr lang="en-US" b="1" dirty="0"/>
              <a:t>free </a:t>
            </a:r>
            <a:r>
              <a:rPr lang="en-US" dirty="0"/>
              <a:t>CRS Rice Bowl materials. To order materials:</a:t>
            </a:r>
          </a:p>
          <a:p>
            <a:pPr lvl="1"/>
            <a:r>
              <a:rPr lang="en-US" sz="2600" dirty="0"/>
              <a:t>Call </a:t>
            </a:r>
            <a:r>
              <a:rPr lang="en-US" sz="2600" b="1" dirty="0"/>
              <a:t>800-222-0025.</a:t>
            </a:r>
          </a:p>
          <a:p>
            <a:pPr lvl="1"/>
            <a:r>
              <a:rPr lang="en-US" sz="2600" dirty="0"/>
              <a:t>Visit </a:t>
            </a:r>
            <a:r>
              <a:rPr lang="en-US" sz="2600" b="1" dirty="0">
                <a:hlinkClick r:id="rId2"/>
              </a:rPr>
              <a:t>crsricebowl.org/order</a:t>
            </a:r>
            <a:r>
              <a:rPr lang="en-US" sz="2600" b="1" dirty="0"/>
              <a:t>.</a:t>
            </a:r>
            <a:endParaRPr lang="en-US" sz="2600" dirty="0"/>
          </a:p>
          <a:p>
            <a:r>
              <a:rPr lang="en-US" dirty="0"/>
              <a:t>Ask your bishop to review and adapt the Bishop’s Endorsement Letter to be sent to faith communities. This can be found at </a:t>
            </a:r>
            <a:r>
              <a:rPr lang="en-US" b="1" dirty="0">
                <a:hlinkClick r:id="rId3"/>
              </a:rPr>
              <a:t>crsricebowl.org/diocese</a:t>
            </a:r>
            <a:r>
              <a:rPr lang="en-US" b="1" dirty="0"/>
              <a:t>.</a:t>
            </a:r>
            <a:endParaRPr lang="en-US" dirty="0"/>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December 2022</a:t>
            </a:r>
          </a:p>
        </p:txBody>
      </p:sp>
    </p:spTree>
    <p:extLst>
      <p:ext uri="{BB962C8B-B14F-4D97-AF65-F5344CB8AC3E}">
        <p14:creationId xmlns:p14="http://schemas.microsoft.com/office/powerpoint/2010/main" val="4096537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dirty="0"/>
              <a:t>This year’s materials are shipped to parishes and schools on </a:t>
            </a:r>
            <a:r>
              <a:rPr lang="en-US" b="1" dirty="0"/>
              <a:t>Jan. 13, 2023. </a:t>
            </a:r>
            <a:r>
              <a:rPr lang="en-US" b="1" u="sng" dirty="0"/>
              <a:t>Orders may still be placed throughout the Lenten season!</a:t>
            </a:r>
          </a:p>
          <a:p>
            <a:r>
              <a:rPr lang="en-US" dirty="0"/>
              <a:t>Host a CRS Rice Bowl information session for CRS Rice Bowl coordinators. </a:t>
            </a:r>
          </a:p>
          <a:p>
            <a:pPr lvl="1"/>
            <a:r>
              <a:rPr lang="en-US" dirty="0"/>
              <a:t>Show the </a:t>
            </a:r>
            <a:r>
              <a:rPr lang="en-US" b="1" dirty="0"/>
              <a:t>“How to Kick Off CRS Rice Bowl” </a:t>
            </a:r>
            <a:r>
              <a:rPr lang="en-US" dirty="0"/>
              <a:t>video on </a:t>
            </a:r>
            <a:r>
              <a:rPr lang="en-US" b="1" dirty="0">
                <a:hlinkClick r:id="rId2"/>
              </a:rPr>
              <a:t>crsricebowl.org/parishes</a:t>
            </a:r>
            <a:r>
              <a:rPr lang="en-US" b="1" dirty="0"/>
              <a:t>.</a:t>
            </a:r>
            <a:endParaRPr lang="en-US" dirty="0"/>
          </a:p>
          <a:p>
            <a:r>
              <a:rPr lang="en-US" dirty="0"/>
              <a:t>Place a CRS Rice Bowl web banner on your diocesan website or include an ad in your diocesan paper. These can be found at </a:t>
            </a:r>
            <a:r>
              <a:rPr lang="en-US" b="1" dirty="0">
                <a:hlinkClick r:id="rId3"/>
              </a:rPr>
              <a:t>crsricebowl.org/diocese</a:t>
            </a:r>
            <a:r>
              <a:rPr lang="en-US" b="1" dirty="0"/>
              <a:t>.</a:t>
            </a:r>
            <a:endParaRPr lang="en-US" dirty="0"/>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dirty="0"/>
              <a:t>January 2023</a:t>
            </a:r>
          </a:p>
        </p:txBody>
      </p:sp>
    </p:spTree>
    <p:extLst>
      <p:ext uri="{BB962C8B-B14F-4D97-AF65-F5344CB8AC3E}">
        <p14:creationId xmlns:p14="http://schemas.microsoft.com/office/powerpoint/2010/main" val="252274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b="1" dirty="0">
                <a:solidFill>
                  <a:schemeClr val="bg2"/>
                </a:solidFill>
              </a:rPr>
              <a:t>In-Person Activities</a:t>
            </a:r>
          </a:p>
          <a:p>
            <a:r>
              <a:rPr lang="en-US" dirty="0"/>
              <a:t>Encourage CRS Rice Bowl coordinators to ensure each family receives a CRS Rice Bowl. Ash Wednesday is February 22, 2023!</a:t>
            </a:r>
          </a:p>
          <a:p>
            <a:r>
              <a:rPr lang="en-US" dirty="0"/>
              <a:t>Host a CRS Rice Bowl kickoff event in your diocese. Take photos and use </a:t>
            </a:r>
            <a:r>
              <a:rPr lang="en-US" b="1" dirty="0"/>
              <a:t>#CRSRiceBowl </a:t>
            </a:r>
            <a:r>
              <a:rPr lang="en-US" dirty="0"/>
              <a:t>and </a:t>
            </a:r>
            <a:r>
              <a:rPr lang="en-US" b="1" dirty="0"/>
              <a:t>#CRSPlatodeArroz </a:t>
            </a:r>
            <a:r>
              <a:rPr lang="en-US" dirty="0"/>
              <a:t>on social media channels.</a:t>
            </a:r>
          </a:p>
          <a:p>
            <a:r>
              <a:rPr lang="en-US" dirty="0"/>
              <a:t>If you cannot distribute CRS Rice Bowls due to COVID-19, coordinators can encourage families to visit </a:t>
            </a:r>
            <a:r>
              <a:rPr lang="en-US" b="1" dirty="0">
                <a:hlinkClick r:id="rId2"/>
              </a:rPr>
              <a:t>crsricebowl.org/families </a:t>
            </a:r>
            <a:r>
              <a:rPr lang="en-US" dirty="0"/>
              <a:t>to print a DIY CRS Rice Bowl label.</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February 2023</a:t>
            </a:r>
          </a:p>
        </p:txBody>
      </p:sp>
    </p:spTree>
    <p:extLst>
      <p:ext uri="{BB962C8B-B14F-4D97-AF65-F5344CB8AC3E}">
        <p14:creationId xmlns:p14="http://schemas.microsoft.com/office/powerpoint/2010/main" val="393583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r>
              <a:rPr lang="en-US"/>
              <a:t>Remind organizations and coordinators of Holy Week resources available at </a:t>
            </a:r>
            <a:r>
              <a:rPr lang="en-US" b="1">
                <a:effectLst/>
                <a:hlinkClick r:id="rId2"/>
              </a:rPr>
              <a:t>crsricebowl.org/holy-week </a:t>
            </a:r>
            <a:r>
              <a:rPr lang="en-US" b="1">
                <a:effectLst/>
              </a:rPr>
              <a:t>and </a:t>
            </a:r>
            <a:r>
              <a:rPr lang="en-US" b="1">
                <a:effectLst/>
                <a:hlinkClick r:id="rId3"/>
              </a:rPr>
              <a:t>crsplatodearroz.org/</a:t>
            </a:r>
            <a:r>
              <a:rPr lang="en-US" b="1" err="1">
                <a:effectLst/>
                <a:hlinkClick r:id="rId3"/>
              </a:rPr>
              <a:t>semana-santa</a:t>
            </a:r>
            <a:r>
              <a:rPr lang="en-US">
                <a:effectLst/>
              </a:rPr>
              <a:t>.</a:t>
            </a:r>
          </a:p>
          <a:p>
            <a:r>
              <a:rPr lang="en-US">
                <a:effectLst/>
              </a:rPr>
              <a:t>Refer CRS Rice Bowl coordinators to the video, “</a:t>
            </a:r>
            <a:r>
              <a:rPr lang="en-US" b="1">
                <a:effectLst/>
              </a:rPr>
              <a:t>How to Collect CRS Rice Bowls</a:t>
            </a:r>
            <a:r>
              <a:rPr lang="en-US">
                <a:effectLst/>
              </a:rPr>
              <a:t>,” for tips on hosting a prayerful CRS Rice Bowl collection.</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April 2023</a:t>
            </a:r>
          </a:p>
        </p:txBody>
      </p:sp>
    </p:spTree>
    <p:extLst>
      <p:ext uri="{BB962C8B-B14F-4D97-AF65-F5344CB8AC3E}">
        <p14:creationId xmlns:p14="http://schemas.microsoft.com/office/powerpoint/2010/main" val="3616436575"/>
      </p:ext>
    </p:extLst>
  </p:cSld>
  <p:clrMapOvr>
    <a:masterClrMapping/>
  </p:clrMapOvr>
</p:sld>
</file>

<file path=ppt/theme/theme1.xml><?xml version="1.0" encoding="utf-8"?>
<a:theme xmlns:a="http://schemas.openxmlformats.org/drawingml/2006/main" name="CRS Rice Bowl 2021">
  <a:themeElements>
    <a:clrScheme name="CRS Rice Bowl 2021">
      <a:dk1>
        <a:srgbClr val="000000"/>
      </a:dk1>
      <a:lt1>
        <a:srgbClr val="FFFFFF"/>
      </a:lt1>
      <a:dk2>
        <a:srgbClr val="9253A1"/>
      </a:dk2>
      <a:lt2>
        <a:srgbClr val="00BCE7"/>
      </a:lt2>
      <a:accent1>
        <a:srgbClr val="92538B"/>
      </a:accent1>
      <a:accent2>
        <a:srgbClr val="E7B720"/>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 Rice Bowl 2021" id="{C9D5E47C-0F8B-E949-B876-D817DA87BF93}" vid="{578BF52A-ACDF-7C49-A6C4-939D8CABD3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C1BC76D57C3A41BA29A2848BE114D6" ma:contentTypeVersion="16" ma:contentTypeDescription="Create a new document." ma:contentTypeScope="" ma:versionID="1493f299ce7c7c8eee6d3780d2e5f40d">
  <xsd:schema xmlns:xsd="http://www.w3.org/2001/XMLSchema" xmlns:xs="http://www.w3.org/2001/XMLSchema" xmlns:p="http://schemas.microsoft.com/office/2006/metadata/properties" xmlns:ns2="67f0b72c-8ee3-407a-8876-ed0a11eb4d94" xmlns:ns3="61726578-fbfc-4c39-a68e-1b020eb12edd" xmlns:ns4="b2594ab3-d42a-4e76-bde3-98c81b560ae9" targetNamespace="http://schemas.microsoft.com/office/2006/metadata/properties" ma:root="true" ma:fieldsID="ec691d167cefdbb5a18b12eb370cb40a" ns2:_="" ns3:_="" ns4:_="">
    <xsd:import namespace="67f0b72c-8ee3-407a-8876-ed0a11eb4d94"/>
    <xsd:import namespace="61726578-fbfc-4c39-a68e-1b020eb12edd"/>
    <xsd:import namespace="b2594ab3-d42a-4e76-bde3-98c81b560a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0b72c-8ee3-407a-8876-ed0a11eb4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e90c631-7896-4d4b-aef2-bd8af8cfca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726578-fbfc-4c39-a68e-1b020eb12ed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94ab3-d42a-4e76-bde3-98c81b560ae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73e7cc1-801a-4c27-aa10-8aa313c51dd8}" ma:internalName="TaxCatchAll" ma:showField="CatchAllData" ma:web="61726578-fbfc-4c39-a68e-1b020eb12e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594ab3-d42a-4e76-bde3-98c81b560ae9" xsi:nil="true"/>
    <lcf76f155ced4ddcb4097134ff3c332f xmlns="67f0b72c-8ee3-407a-8876-ed0a11eb4d94">
      <Terms xmlns="http://schemas.microsoft.com/office/infopath/2007/PartnerControls"/>
    </lcf76f155ced4ddcb4097134ff3c332f>
    <SharedWithUsers xmlns="61726578-fbfc-4c39-a68e-1b020eb12edd">
      <UserInfo>
        <DisplayName>Dua, Carlie</DisplayName>
        <AccountId>137</AccountId>
        <AccountType/>
      </UserInfo>
      <UserInfo>
        <DisplayName>Hogan, Colleen</DisplayName>
        <AccountId>12</AccountId>
        <AccountType/>
      </UserInfo>
    </SharedWithUsers>
    <MediaLengthInSeconds xmlns="67f0b72c-8ee3-407a-8876-ed0a11eb4d94" xsi:nil="true"/>
  </documentManagement>
</p:properties>
</file>

<file path=customXml/itemProps1.xml><?xml version="1.0" encoding="utf-8"?>
<ds:datastoreItem xmlns:ds="http://schemas.openxmlformats.org/officeDocument/2006/customXml" ds:itemID="{F81E2F0D-C758-4A84-8C82-2717D7D211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0b72c-8ee3-407a-8876-ed0a11eb4d94"/>
    <ds:schemaRef ds:uri="61726578-fbfc-4c39-a68e-1b020eb12edd"/>
    <ds:schemaRef ds:uri="b2594ab3-d42a-4e76-bde3-98c81b560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61640D-6C56-4FF8-BC1E-6970EF08E034}">
  <ds:schemaRefs>
    <ds:schemaRef ds:uri="http://schemas.microsoft.com/sharepoint/v3/contenttype/forms"/>
  </ds:schemaRefs>
</ds:datastoreItem>
</file>

<file path=customXml/itemProps3.xml><?xml version="1.0" encoding="utf-8"?>
<ds:datastoreItem xmlns:ds="http://schemas.openxmlformats.org/officeDocument/2006/customXml" ds:itemID="{1F9EF7F6-6C29-423A-8130-A1958EAB9425}">
  <ds:schemaRefs>
    <ds:schemaRef ds:uri="http://www.w3.org/XML/1998/namespace"/>
    <ds:schemaRef ds:uri="http://purl.org/dc/terms/"/>
    <ds:schemaRef ds:uri="b2594ab3-d42a-4e76-bde3-98c81b560ae9"/>
    <ds:schemaRef ds:uri="http://purl.org/dc/elements/1.1/"/>
    <ds:schemaRef ds:uri="bf0c0a98-e17a-4fcb-ad16-3fb61a0340bb"/>
    <ds:schemaRef ds:uri="http://schemas.microsoft.com/office/2006/documentManagement/types"/>
    <ds:schemaRef ds:uri="d11a0a71-0e74-4d52-ae1c-c3e1d1346c65"/>
    <ds:schemaRef ds:uri="http://schemas.microsoft.com/office/infopath/2007/PartnerControls"/>
    <ds:schemaRef ds:uri="http://schemas.openxmlformats.org/package/2006/metadata/core-properties"/>
    <ds:schemaRef ds:uri="http://schemas.microsoft.com/office/2006/metadata/properties"/>
    <ds:schemaRef ds:uri="http://purl.org/dc/dcmitype/"/>
    <ds:schemaRef ds:uri="67f0b72c-8ee3-407a-8876-ed0a11eb4d94"/>
    <ds:schemaRef ds:uri="61726578-fbfc-4c39-a68e-1b020eb12edd"/>
  </ds:schemaRefs>
</ds:datastoreItem>
</file>

<file path=docProps/app.xml><?xml version="1.0" encoding="utf-8"?>
<Properties xmlns="http://schemas.openxmlformats.org/officeDocument/2006/extended-properties" xmlns:vt="http://schemas.openxmlformats.org/officeDocument/2006/docPropsVTypes">
  <Template>CRS Rice Bowl 2021</Template>
  <TotalTime>35</TotalTime>
  <Words>833</Words>
  <Application>Microsoft Office PowerPoint</Application>
  <PresentationFormat>Widescreen</PresentationFormat>
  <Paragraphs>63</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CRS Rice Bowl 2021</vt:lpstr>
      <vt:lpstr>PowerPoint Presentation</vt:lpstr>
      <vt:lpstr>Planning Timeline </vt:lpstr>
      <vt:lpstr>Planning Timeline </vt:lpstr>
      <vt:lpstr>November 2022</vt:lpstr>
      <vt:lpstr>December 2022</vt:lpstr>
      <vt:lpstr>December 2022</vt:lpstr>
      <vt:lpstr>January 2023</vt:lpstr>
      <vt:lpstr>February 2023</vt:lpstr>
      <vt:lpstr>April 2023</vt:lpstr>
      <vt:lpstr>April 2023</vt:lpstr>
      <vt:lpstr>May/June 2023</vt:lpstr>
      <vt:lpstr>August 2023</vt:lpstr>
      <vt:lpstr>September 2023</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Keven</dc:creator>
  <cp:lastModifiedBy>Trejo, Marimar</cp:lastModifiedBy>
  <cp:revision>3</cp:revision>
  <dcterms:created xsi:type="dcterms:W3CDTF">2020-07-16T15:36:39Z</dcterms:created>
  <dcterms:modified xsi:type="dcterms:W3CDTF">2023-01-11T16:07:56Z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0x010100EBC1BC76D57C3A41BA29A2848BE114D6</vt:lpwstr>
  </property>
  <property fmtid="{D5CDD505-2E9C-101B-9397-08002B2CF9AE}" pid="3" name="MediaServiceImageTags">
    <vt:lpwstr/>
  </property>
  <property fmtid="{D5CDD505-2E9C-101B-9397-08002B2CF9AE}" pid="4" name="Order">
    <vt:r8>7205200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